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8" r:id="rId5"/>
    <p:sldId id="262" r:id="rId6"/>
    <p:sldId id="259" r:id="rId7"/>
    <p:sldId id="263" r:id="rId8"/>
    <p:sldId id="264" r:id="rId9"/>
    <p:sldId id="265" r:id="rId10"/>
    <p:sldId id="268" r:id="rId11"/>
    <p:sldId id="266" r:id="rId12"/>
    <p:sldId id="269" r:id="rId13"/>
    <p:sldId id="261" r:id="rId14"/>
  </p:sldIdLst>
  <p:sldSz cx="12192000" cy="6858000"/>
  <p:notesSz cx="6858000" cy="9144000"/>
  <p:embeddedFontLst>
    <p:embeddedFont>
      <p:font typeface="苹方 粗体" panose="020B0600000000000000" pitchFamily="34" charset="-122"/>
      <p:regular r:id="rId16"/>
    </p:embeddedFont>
    <p:embeddedFont>
      <p:font typeface="等线 Light" panose="02010600030101010101" pitchFamily="2" charset="-122"/>
      <p:regular r:id="rId17"/>
    </p:embeddedFont>
    <p:embeddedFont>
      <p:font typeface="苹方 细体" panose="020B0200000000000000" pitchFamily="34" charset="-122"/>
      <p:regular r:id="rId18"/>
    </p:embeddedFont>
    <p:embeddedFont>
      <p:font typeface="等线" panose="02010600030101010101" pitchFamily="2" charset="-122"/>
      <p:regular r:id="rId19"/>
      <p:bold r:id="rId2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1F7"/>
    <a:srgbClr val="3E3E3C"/>
    <a:srgbClr val="CED4E0"/>
    <a:srgbClr val="7E7C01"/>
    <a:srgbClr val="C4C9CF"/>
    <a:srgbClr val="749991"/>
    <a:srgbClr val="0E4D8A"/>
    <a:srgbClr val="2F3E5E"/>
    <a:srgbClr val="F5363F"/>
    <a:srgbClr val="8D3E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650F5-41AE-4222-9D1B-E3C48471A4DF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E0155-3AF3-485E-9B44-132685E33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69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525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023938" y="6356350"/>
            <a:ext cx="2557461" cy="365125"/>
          </a:xfrm>
        </p:spPr>
        <p:txBody>
          <a:bodyPr/>
          <a:lstStyle>
            <a:lvl1pPr>
              <a:defRPr sz="1100">
                <a:solidFill>
                  <a:schemeClr val="bg1">
                    <a:lumMod val="50000"/>
                  </a:schemeClr>
                </a:solidFill>
                <a:latin typeface="苹方 粗体" panose="020B0600000000000000" pitchFamily="34" charset="-122"/>
                <a:ea typeface="苹方 粗体" panose="020B0600000000000000" pitchFamily="34" charset="-122"/>
              </a:defRPr>
            </a:lvl1pPr>
          </a:lstStyle>
          <a:p>
            <a:r>
              <a:rPr lang="en-US" altLang="zh-CN" dirty="0" smtClean="0"/>
              <a:t>| Li </a:t>
            </a:r>
            <a:r>
              <a:rPr lang="en-US" altLang="zh-CN" dirty="0" err="1" smtClean="0"/>
              <a:t>Yanzhang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80534" y="6356350"/>
            <a:ext cx="397476" cy="365125"/>
          </a:xfrm>
        </p:spPr>
        <p:txBody>
          <a:bodyPr/>
          <a:lstStyle>
            <a:lvl1pPr>
              <a:defRPr>
                <a:latin typeface="苹方 粗体" panose="020B0600000000000000" pitchFamily="34" charset="-122"/>
                <a:ea typeface="苹方 粗体" panose="020B0600000000000000" pitchFamily="34" charset="-122"/>
              </a:defRPr>
            </a:lvl1pPr>
          </a:lstStyle>
          <a:p>
            <a:fld id="{BEC804DE-45FE-4D7C-A5E7-565AAD70BC6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892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838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250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08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708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94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55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75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68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8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| Li Yanzhang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804DE-45FE-4D7C-A5E7-565AAD70B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80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295618"/>
            <a:ext cx="9144000" cy="977778"/>
          </a:xfrm>
        </p:spPr>
        <p:txBody>
          <a:bodyPr>
            <a:normAutofit/>
          </a:bodyPr>
          <a:lstStyle/>
          <a:p>
            <a:r>
              <a:rPr lang="en-US" altLang="zh-CN" sz="4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My Singapore Experience</a:t>
            </a:r>
            <a:endParaRPr lang="zh-CN" altLang="en-US" sz="4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598376"/>
            <a:ext cx="9144000" cy="659423"/>
          </a:xfrm>
        </p:spPr>
        <p:txBody>
          <a:bodyPr>
            <a:normAutofit/>
          </a:bodyPr>
          <a:lstStyle/>
          <a:p>
            <a:pPr marL="342900" indent="-342900" algn="r">
              <a:buFontTx/>
              <a:buChar char="-"/>
            </a:pPr>
            <a:r>
              <a:rPr lang="en-US" altLang="zh-CN" sz="14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Li </a:t>
            </a:r>
            <a:r>
              <a:rPr lang="en-US" altLang="zh-CN" sz="1400" dirty="0" err="1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Yanzhang</a:t>
            </a:r>
            <a:endParaRPr lang="en-US" altLang="zh-CN" sz="1400" dirty="0" smtClean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  <a:p>
            <a:pPr marL="342900" indent="-342900" algn="r">
              <a:buFontTx/>
              <a:buChar char="-"/>
            </a:pPr>
            <a:r>
              <a:rPr lang="en-US" altLang="zh-CN" sz="14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2018.10.17</a:t>
            </a:r>
            <a:endParaRPr lang="zh-CN" altLang="en-US" sz="14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0" y="6708531"/>
            <a:ext cx="3048000" cy="149469"/>
          </a:xfrm>
          <a:prstGeom prst="rect">
            <a:avLst/>
          </a:prstGeom>
          <a:solidFill>
            <a:srgbClr val="FFCDCD"/>
          </a:solidFill>
          <a:ln>
            <a:solidFill>
              <a:srgbClr val="FF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6705391"/>
            <a:ext cx="3048000" cy="152609"/>
          </a:xfrm>
          <a:prstGeom prst="rect">
            <a:avLst/>
          </a:prstGeom>
          <a:solidFill>
            <a:srgbClr val="D1F4FA"/>
          </a:solidFill>
          <a:ln>
            <a:solidFill>
              <a:srgbClr val="D1F4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048000" y="6705390"/>
            <a:ext cx="3048000" cy="152609"/>
          </a:xfrm>
          <a:prstGeom prst="rect">
            <a:avLst/>
          </a:prstGeom>
          <a:solidFill>
            <a:srgbClr val="005792"/>
          </a:solidFill>
          <a:ln>
            <a:solidFill>
              <a:srgbClr val="005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44000" y="6705389"/>
            <a:ext cx="3048000" cy="152609"/>
          </a:xfrm>
          <a:prstGeom prst="rect">
            <a:avLst/>
          </a:prstGeom>
          <a:solidFill>
            <a:srgbClr val="FFE6EB"/>
          </a:solidFill>
          <a:ln>
            <a:solidFill>
              <a:srgbClr val="FFE6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1524000" y="2940111"/>
            <a:ext cx="9144000" cy="977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 smtClean="0">
                <a:latin typeface="苹方 细体" panose="020B0200000000000000" pitchFamily="34" charset="-122"/>
                <a:ea typeface="苹方 细体" panose="020B0200000000000000" pitchFamily="34" charset="-122"/>
              </a:rPr>
              <a:t>Sharing on TF Intl </a:t>
            </a:r>
            <a:r>
              <a:rPr lang="en-US" altLang="zh-CN" sz="2400" dirty="0" err="1" smtClean="0">
                <a:latin typeface="苹方 细体" panose="020B0200000000000000" pitchFamily="34" charset="-122"/>
                <a:ea typeface="苹方 细体" panose="020B0200000000000000" pitchFamily="34" charset="-122"/>
              </a:rPr>
              <a:t>LEaRN</a:t>
            </a:r>
            <a:r>
              <a:rPr lang="en-US" altLang="zh-CN" sz="2400" dirty="0" smtClean="0">
                <a:latin typeface="苹方 细体" panose="020B0200000000000000" pitchFamily="34" charset="-122"/>
                <a:ea typeface="苹方 细体" panose="020B0200000000000000" pitchFamily="34" charset="-122"/>
              </a:rPr>
              <a:t> Forum</a:t>
            </a:r>
            <a:endParaRPr lang="zh-CN" altLang="en-US" sz="2400" dirty="0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4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19047" y="1874356"/>
            <a:ext cx="3420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苹方 细体" panose="020B0200000000000000" pitchFamily="34" charset="-122"/>
                <a:ea typeface="苹方 细体" panose="020B0200000000000000" pitchFamily="34" charset="-122"/>
              </a:rPr>
              <a:t>Contents</a:t>
            </a:r>
            <a:endParaRPr lang="zh-CN" altLang="en-US" sz="3600" dirty="0">
              <a:latin typeface="苹方 细体" panose="020B0200000000000000" pitchFamily="34" charset="-122"/>
              <a:ea typeface="苹方 细体" panose="020B02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19047" y="2853233"/>
            <a:ext cx="6119445" cy="1151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Community Service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Differences between SUTD and ZJU</a:t>
            </a:r>
          </a:p>
        </p:txBody>
      </p:sp>
      <p:sp>
        <p:nvSpPr>
          <p:cNvPr id="4" name="矩形 3"/>
          <p:cNvSpPr/>
          <p:nvPr/>
        </p:nvSpPr>
        <p:spPr>
          <a:xfrm>
            <a:off x="6096000" y="6708531"/>
            <a:ext cx="3048000" cy="149469"/>
          </a:xfrm>
          <a:prstGeom prst="rect">
            <a:avLst/>
          </a:prstGeom>
          <a:solidFill>
            <a:srgbClr val="FFCDCD"/>
          </a:solidFill>
          <a:ln>
            <a:solidFill>
              <a:srgbClr val="FF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6705391"/>
            <a:ext cx="3048000" cy="152609"/>
          </a:xfrm>
          <a:prstGeom prst="rect">
            <a:avLst/>
          </a:prstGeom>
          <a:solidFill>
            <a:srgbClr val="D1F4FA"/>
          </a:solidFill>
          <a:ln>
            <a:solidFill>
              <a:srgbClr val="D1F4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48000" y="6705390"/>
            <a:ext cx="3048000" cy="152609"/>
          </a:xfrm>
          <a:prstGeom prst="rect">
            <a:avLst/>
          </a:prstGeom>
          <a:solidFill>
            <a:srgbClr val="005792"/>
          </a:solidFill>
          <a:ln>
            <a:solidFill>
              <a:srgbClr val="005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44000" y="6705389"/>
            <a:ext cx="3048000" cy="152609"/>
          </a:xfrm>
          <a:prstGeom prst="rect">
            <a:avLst/>
          </a:prstGeom>
          <a:solidFill>
            <a:srgbClr val="FFE6EB"/>
          </a:solidFill>
          <a:ln>
            <a:solidFill>
              <a:srgbClr val="FFE6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58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724322" y="796368"/>
            <a:ext cx="4743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Community Service</a:t>
            </a:r>
            <a:endParaRPr lang="zh-CN" altLang="en-US" sz="28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90064" y="5254298"/>
            <a:ext cx="1228233" cy="121356"/>
          </a:xfrm>
          <a:prstGeom prst="rect">
            <a:avLst/>
          </a:prstGeom>
          <a:solidFill>
            <a:srgbClr val="CCCCC2"/>
          </a:solidFill>
          <a:ln>
            <a:solidFill>
              <a:srgbClr val="CCC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3598" y="5254576"/>
            <a:ext cx="1228233" cy="123906"/>
          </a:xfrm>
          <a:prstGeom prst="rect">
            <a:avLst/>
          </a:prstGeom>
          <a:solidFill>
            <a:srgbClr val="382425"/>
          </a:solidFill>
          <a:ln>
            <a:solidFill>
              <a:srgbClr val="382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261831" y="5254437"/>
            <a:ext cx="1228233" cy="123906"/>
          </a:xfrm>
          <a:prstGeom prst="rect">
            <a:avLst/>
          </a:prstGeom>
          <a:solidFill>
            <a:srgbClr val="7E6B5C"/>
          </a:solidFill>
          <a:ln>
            <a:solidFill>
              <a:srgbClr val="7E6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718297" y="5256986"/>
            <a:ext cx="1228233" cy="123906"/>
          </a:xfrm>
          <a:prstGeom prst="rect">
            <a:avLst/>
          </a:prstGeom>
          <a:solidFill>
            <a:srgbClr val="E6E6E4"/>
          </a:solidFill>
          <a:ln>
            <a:solidFill>
              <a:srgbClr val="E6E6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05" y="1976143"/>
            <a:ext cx="4934325" cy="3287486"/>
          </a:xfrm>
          <a:prstGeom prst="rect">
            <a:avLst/>
          </a:prstGeom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94" y="1975946"/>
            <a:ext cx="4914174" cy="327611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6246195" y="5246411"/>
            <a:ext cx="4914173" cy="134332"/>
            <a:chOff x="1049940" y="5247351"/>
            <a:chExt cx="4914173" cy="133542"/>
          </a:xfrm>
        </p:grpSpPr>
        <p:sp>
          <p:nvSpPr>
            <p:cNvPr id="22" name="矩形 21"/>
            <p:cNvSpPr/>
            <p:nvPr/>
          </p:nvSpPr>
          <p:spPr>
            <a:xfrm>
              <a:off x="3507027" y="5247351"/>
              <a:ext cx="1228544" cy="133542"/>
            </a:xfrm>
            <a:prstGeom prst="rect">
              <a:avLst/>
            </a:prstGeom>
            <a:solidFill>
              <a:srgbClr val="D9E0DE"/>
            </a:solidFill>
            <a:ln>
              <a:solidFill>
                <a:srgbClr val="D9E0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049940" y="5247351"/>
              <a:ext cx="1228544" cy="133392"/>
            </a:xfrm>
            <a:prstGeom prst="rect">
              <a:avLst/>
            </a:prstGeom>
            <a:solidFill>
              <a:srgbClr val="924D30"/>
            </a:solidFill>
            <a:ln>
              <a:solidFill>
                <a:srgbClr val="924D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735569" y="5247351"/>
              <a:ext cx="1228544" cy="133392"/>
            </a:xfrm>
            <a:prstGeom prst="rect">
              <a:avLst/>
            </a:prstGeom>
            <a:solidFill>
              <a:srgbClr val="6E665C"/>
            </a:solidFill>
            <a:ln>
              <a:solidFill>
                <a:srgbClr val="6E66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278482" y="5247351"/>
              <a:ext cx="1228544" cy="133392"/>
            </a:xfrm>
            <a:prstGeom prst="rect">
              <a:avLst/>
            </a:prstGeom>
            <a:solidFill>
              <a:srgbClr val="886836"/>
            </a:solidFill>
            <a:ln>
              <a:solidFill>
                <a:srgbClr val="8868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-670602" y="1582542"/>
            <a:ext cx="82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Handicaps Welfare Association Flag Day</a:t>
            </a:r>
            <a:endParaRPr lang="zh-CN" altLang="en-US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53312" y="1594480"/>
            <a:ext cx="82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Youth Engaged At Heartland </a:t>
            </a:r>
            <a:r>
              <a:rPr lang="en-US" altLang="zh-CN" dirty="0" err="1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Programme</a:t>
            </a:r>
            <a:endParaRPr lang="zh-CN" altLang="en-US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84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611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Community Service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6031" y="1154668"/>
            <a:ext cx="82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Handicaps Welfare Association Flag Day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90064" y="5254298"/>
            <a:ext cx="1228233" cy="121356"/>
          </a:xfrm>
          <a:prstGeom prst="rect">
            <a:avLst/>
          </a:prstGeom>
          <a:solidFill>
            <a:srgbClr val="CCCCC2"/>
          </a:solidFill>
          <a:ln>
            <a:solidFill>
              <a:srgbClr val="CCC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33598" y="5254576"/>
            <a:ext cx="1228233" cy="123906"/>
          </a:xfrm>
          <a:prstGeom prst="rect">
            <a:avLst/>
          </a:prstGeom>
          <a:solidFill>
            <a:srgbClr val="382425"/>
          </a:solidFill>
          <a:ln>
            <a:solidFill>
              <a:srgbClr val="382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261831" y="5254437"/>
            <a:ext cx="1228233" cy="123906"/>
          </a:xfrm>
          <a:prstGeom prst="rect">
            <a:avLst/>
          </a:prstGeom>
          <a:solidFill>
            <a:srgbClr val="7E6B5C"/>
          </a:solidFill>
          <a:ln>
            <a:solidFill>
              <a:srgbClr val="7E6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718297" y="5256986"/>
            <a:ext cx="1228233" cy="123906"/>
          </a:xfrm>
          <a:prstGeom prst="rect">
            <a:avLst/>
          </a:prstGeom>
          <a:solidFill>
            <a:srgbClr val="E6E6E4"/>
          </a:solidFill>
          <a:ln>
            <a:solidFill>
              <a:srgbClr val="E6E6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709930" y="5260941"/>
            <a:ext cx="1228233" cy="121356"/>
          </a:xfrm>
          <a:prstGeom prst="rect">
            <a:avLst/>
          </a:prstGeom>
          <a:solidFill>
            <a:srgbClr val="CCCCC2"/>
          </a:solidFill>
          <a:ln>
            <a:solidFill>
              <a:srgbClr val="CCCC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253464" y="5261219"/>
            <a:ext cx="1228233" cy="123906"/>
          </a:xfrm>
          <a:prstGeom prst="rect">
            <a:avLst/>
          </a:prstGeom>
          <a:solidFill>
            <a:srgbClr val="382425"/>
          </a:solidFill>
          <a:ln>
            <a:solidFill>
              <a:srgbClr val="382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481697" y="5261080"/>
            <a:ext cx="1228233" cy="123906"/>
          </a:xfrm>
          <a:prstGeom prst="rect">
            <a:avLst/>
          </a:prstGeom>
          <a:solidFill>
            <a:srgbClr val="7E6B5C"/>
          </a:solidFill>
          <a:ln>
            <a:solidFill>
              <a:srgbClr val="7E6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938163" y="5263629"/>
            <a:ext cx="1228233" cy="123906"/>
          </a:xfrm>
          <a:prstGeom prst="rect">
            <a:avLst/>
          </a:prstGeom>
          <a:solidFill>
            <a:srgbClr val="F1F1EF"/>
          </a:solidFill>
          <a:ln>
            <a:solidFill>
              <a:srgbClr val="F1F1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05" y="1976143"/>
            <a:ext cx="4934325" cy="32874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464" y="1976143"/>
            <a:ext cx="4929720" cy="3286480"/>
          </a:xfrm>
          <a:prstGeom prst="rect">
            <a:avLst/>
          </a:prstGeom>
        </p:spPr>
      </p:pic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773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611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Community Service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6031" y="1154668"/>
            <a:ext cx="82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Handicaps Welfare Association Flag Day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62481" y="1894663"/>
            <a:ext cx="3011046" cy="2082170"/>
            <a:chOff x="1033598" y="1983548"/>
            <a:chExt cx="4912932" cy="339734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598" y="1983548"/>
              <a:ext cx="4912932" cy="3274252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3490064" y="5254298"/>
              <a:ext cx="1228233" cy="121356"/>
            </a:xfrm>
            <a:prstGeom prst="rect">
              <a:avLst/>
            </a:prstGeom>
            <a:solidFill>
              <a:srgbClr val="CCCCC2"/>
            </a:solidFill>
            <a:ln>
              <a:solidFill>
                <a:srgbClr val="CCCC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33598" y="5254576"/>
              <a:ext cx="1228233" cy="123906"/>
            </a:xfrm>
            <a:prstGeom prst="rect">
              <a:avLst/>
            </a:prstGeom>
            <a:solidFill>
              <a:srgbClr val="382425"/>
            </a:solidFill>
            <a:ln>
              <a:solidFill>
                <a:srgbClr val="3824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261831" y="5254437"/>
              <a:ext cx="1228233" cy="123906"/>
            </a:xfrm>
            <a:prstGeom prst="rect">
              <a:avLst/>
            </a:prstGeom>
            <a:solidFill>
              <a:srgbClr val="7E6B5C"/>
            </a:solidFill>
            <a:ln>
              <a:solidFill>
                <a:srgbClr val="7E6B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718297" y="5256986"/>
              <a:ext cx="1228233" cy="123906"/>
            </a:xfrm>
            <a:prstGeom prst="rect">
              <a:avLst/>
            </a:prstGeom>
            <a:solidFill>
              <a:srgbClr val="F1F1EF"/>
            </a:solidFill>
            <a:ln>
              <a:solidFill>
                <a:srgbClr val="F1F1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936227" y="1894663"/>
            <a:ext cx="3009900" cy="2085379"/>
            <a:chOff x="6253304" y="1983548"/>
            <a:chExt cx="4913092" cy="340398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3304" y="1983548"/>
              <a:ext cx="4913092" cy="3274252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8709930" y="5260941"/>
              <a:ext cx="1228233" cy="121356"/>
            </a:xfrm>
            <a:prstGeom prst="rect">
              <a:avLst/>
            </a:prstGeom>
            <a:solidFill>
              <a:srgbClr val="CCCCC2"/>
            </a:solidFill>
            <a:ln>
              <a:solidFill>
                <a:srgbClr val="CCCC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253464" y="5261219"/>
              <a:ext cx="1228233" cy="123906"/>
            </a:xfrm>
            <a:prstGeom prst="rect">
              <a:avLst/>
            </a:prstGeom>
            <a:solidFill>
              <a:srgbClr val="382425"/>
            </a:solidFill>
            <a:ln>
              <a:solidFill>
                <a:srgbClr val="3824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7481697" y="5261080"/>
              <a:ext cx="1228233" cy="123906"/>
            </a:xfrm>
            <a:prstGeom prst="rect">
              <a:avLst/>
            </a:prstGeom>
            <a:solidFill>
              <a:srgbClr val="7E6B5C"/>
            </a:solidFill>
            <a:ln>
              <a:solidFill>
                <a:srgbClr val="7E6B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9938163" y="5263629"/>
              <a:ext cx="1228233" cy="123906"/>
            </a:xfrm>
            <a:prstGeom prst="rect">
              <a:avLst/>
            </a:prstGeom>
            <a:solidFill>
              <a:srgbClr val="F1F1EF"/>
            </a:solidFill>
            <a:ln>
              <a:solidFill>
                <a:srgbClr val="F1F1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81061" y="4260880"/>
            <a:ext cx="8962839" cy="1572250"/>
            <a:chOff x="3688775" y="4302867"/>
            <a:chExt cx="8962839" cy="1572250"/>
          </a:xfrm>
        </p:grpSpPr>
        <p:sp>
          <p:nvSpPr>
            <p:cNvPr id="20" name="文本框 19"/>
            <p:cNvSpPr txBox="1"/>
            <p:nvPr/>
          </p:nvSpPr>
          <p:spPr>
            <a:xfrm>
              <a:off x="3688775" y="4428567"/>
              <a:ext cx="153738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 smtClean="0">
                  <a:solidFill>
                    <a:srgbClr val="382425"/>
                  </a:solidFill>
                  <a:latin typeface="苹方 粗体" panose="020B0600000000000000" pitchFamily="34" charset="-122"/>
                  <a:ea typeface="苹方 粗体" panose="020B0600000000000000" pitchFamily="34" charset="-122"/>
                </a:rPr>
                <a:t>?</a:t>
              </a:r>
              <a:endParaRPr lang="zh-CN" altLang="en-US" sz="8800" dirty="0">
                <a:solidFill>
                  <a:srgbClr val="382425"/>
                </a:solidFill>
                <a:latin typeface="苹方 粗体" panose="020B0600000000000000" pitchFamily="34" charset="-122"/>
                <a:ea typeface="苹方 粗体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096000" y="4302867"/>
              <a:ext cx="655561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dirty="0" smtClean="0">
                  <a:solidFill>
                    <a:srgbClr val="382425"/>
                  </a:solidFill>
                  <a:latin typeface="苹方 粗体" panose="020B0600000000000000" pitchFamily="34" charset="-122"/>
                  <a:ea typeface="苹方 粗体" panose="020B0600000000000000" pitchFamily="34" charset="-122"/>
                </a:rPr>
                <a:t>Good Reward System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 smtClean="0">
                  <a:solidFill>
                    <a:srgbClr val="382425"/>
                  </a:solidFill>
                  <a:latin typeface="苹方 粗体" panose="020B0600000000000000" pitchFamily="34" charset="-122"/>
                  <a:ea typeface="苹方 粗体" panose="020B0600000000000000" pitchFamily="34" charset="-122"/>
                </a:rPr>
                <a:t>Trust the Fund </a:t>
              </a:r>
              <a:r>
                <a:rPr lang="en-US" altLang="zh-CN" sz="3200" dirty="0">
                  <a:solidFill>
                    <a:srgbClr val="382425"/>
                  </a:solidFill>
                  <a:latin typeface="苹方 粗体" panose="020B0600000000000000" pitchFamily="34" charset="-122"/>
                  <a:ea typeface="苹方 粗体" panose="020B0600000000000000" pitchFamily="34" charset="-122"/>
                </a:rPr>
                <a:t>R</a:t>
              </a:r>
              <a:r>
                <a:rPr lang="en-US" altLang="zh-CN" sz="3200" dirty="0" smtClean="0">
                  <a:solidFill>
                    <a:srgbClr val="382425"/>
                  </a:solidFill>
                  <a:latin typeface="苹方 粗体" panose="020B0600000000000000" pitchFamily="34" charset="-122"/>
                  <a:ea typeface="苹方 粗体" panose="020B0600000000000000" pitchFamily="34" charset="-122"/>
                </a:rPr>
                <a:t>aising System</a:t>
              </a:r>
              <a:endParaRPr lang="zh-CN" altLang="en-US" sz="3200" dirty="0">
                <a:solidFill>
                  <a:srgbClr val="382425"/>
                </a:solidFill>
                <a:latin typeface="苹方 粗体" panose="020B0600000000000000" pitchFamily="34" charset="-122"/>
                <a:ea typeface="苹方 粗体" panose="020B0600000000000000" pitchFamily="34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4996" y="4428567"/>
              <a:ext cx="681004" cy="68100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486" y="5141719"/>
              <a:ext cx="693425" cy="693425"/>
            </a:xfrm>
            <a:prstGeom prst="rect">
              <a:avLst/>
            </a:prstGeom>
          </p:spPr>
        </p:pic>
      </p:grpSp>
      <p:sp>
        <p:nvSpPr>
          <p:cNvPr id="23" name="日期占位符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731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611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Community Service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6031" y="1154668"/>
            <a:ext cx="82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Youth Engaged At Heartland </a:t>
            </a:r>
            <a:r>
              <a:rPr lang="en-US" altLang="zh-CN" sz="2800" dirty="0" err="1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Programme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41" y="1975946"/>
            <a:ext cx="4914175" cy="327611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94" y="1975946"/>
            <a:ext cx="4914174" cy="327611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049940" y="5247351"/>
            <a:ext cx="4914173" cy="133241"/>
            <a:chOff x="1049940" y="5247351"/>
            <a:chExt cx="4914173" cy="133542"/>
          </a:xfrm>
        </p:grpSpPr>
        <p:sp>
          <p:nvSpPr>
            <p:cNvPr id="10" name="矩形 9"/>
            <p:cNvSpPr/>
            <p:nvPr/>
          </p:nvSpPr>
          <p:spPr>
            <a:xfrm>
              <a:off x="3507027" y="5247351"/>
              <a:ext cx="1228544" cy="133542"/>
            </a:xfrm>
            <a:prstGeom prst="rect">
              <a:avLst/>
            </a:prstGeom>
            <a:solidFill>
              <a:srgbClr val="D9E0DE"/>
            </a:solidFill>
            <a:ln>
              <a:solidFill>
                <a:srgbClr val="D9E0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049940" y="5247351"/>
              <a:ext cx="1228544" cy="133392"/>
            </a:xfrm>
            <a:prstGeom prst="rect">
              <a:avLst/>
            </a:prstGeom>
            <a:solidFill>
              <a:srgbClr val="924D30"/>
            </a:solidFill>
            <a:ln>
              <a:solidFill>
                <a:srgbClr val="924D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4735569" y="5247351"/>
              <a:ext cx="1228544" cy="133392"/>
            </a:xfrm>
            <a:prstGeom prst="rect">
              <a:avLst/>
            </a:prstGeom>
            <a:solidFill>
              <a:srgbClr val="6E665C"/>
            </a:solidFill>
            <a:ln>
              <a:solidFill>
                <a:srgbClr val="6E66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278482" y="5247351"/>
              <a:ext cx="1228544" cy="133392"/>
            </a:xfrm>
            <a:prstGeom prst="rect">
              <a:avLst/>
            </a:prstGeom>
            <a:solidFill>
              <a:srgbClr val="886836"/>
            </a:solidFill>
            <a:ln>
              <a:solidFill>
                <a:srgbClr val="8868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46195" y="5246411"/>
            <a:ext cx="4914173" cy="134332"/>
            <a:chOff x="1049940" y="5247351"/>
            <a:chExt cx="4914173" cy="133542"/>
          </a:xfrm>
        </p:grpSpPr>
        <p:sp>
          <p:nvSpPr>
            <p:cNvPr id="23" name="矩形 22"/>
            <p:cNvSpPr/>
            <p:nvPr/>
          </p:nvSpPr>
          <p:spPr>
            <a:xfrm>
              <a:off x="3507027" y="5247351"/>
              <a:ext cx="1228544" cy="133542"/>
            </a:xfrm>
            <a:prstGeom prst="rect">
              <a:avLst/>
            </a:prstGeom>
            <a:solidFill>
              <a:srgbClr val="D9E0DE"/>
            </a:solidFill>
            <a:ln>
              <a:solidFill>
                <a:srgbClr val="D9E0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049940" y="5247351"/>
              <a:ext cx="1228544" cy="133392"/>
            </a:xfrm>
            <a:prstGeom prst="rect">
              <a:avLst/>
            </a:prstGeom>
            <a:solidFill>
              <a:srgbClr val="924D30"/>
            </a:solidFill>
            <a:ln>
              <a:solidFill>
                <a:srgbClr val="924D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735569" y="5247351"/>
              <a:ext cx="1228544" cy="133392"/>
            </a:xfrm>
            <a:prstGeom prst="rect">
              <a:avLst/>
            </a:prstGeom>
            <a:solidFill>
              <a:srgbClr val="6E665C"/>
            </a:solidFill>
            <a:ln>
              <a:solidFill>
                <a:srgbClr val="6E66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2278482" y="5247351"/>
              <a:ext cx="1228544" cy="133392"/>
            </a:xfrm>
            <a:prstGeom prst="rect">
              <a:avLst/>
            </a:prstGeom>
            <a:solidFill>
              <a:srgbClr val="886836"/>
            </a:solidFill>
            <a:ln>
              <a:solidFill>
                <a:srgbClr val="8868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85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611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Community Service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39026" y="1154668"/>
            <a:ext cx="9214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My </a:t>
            </a:r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Previous Volunteer Experience vs</a:t>
            </a:r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. YEAH Program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46195" y="5246411"/>
            <a:ext cx="4914173" cy="134332"/>
            <a:chOff x="6246195" y="5246411"/>
            <a:chExt cx="4914173" cy="134332"/>
          </a:xfrm>
        </p:grpSpPr>
        <p:sp>
          <p:nvSpPr>
            <p:cNvPr id="23" name="矩形 22"/>
            <p:cNvSpPr/>
            <p:nvPr/>
          </p:nvSpPr>
          <p:spPr>
            <a:xfrm>
              <a:off x="8703282" y="5246411"/>
              <a:ext cx="1228544" cy="134332"/>
            </a:xfrm>
            <a:prstGeom prst="rect">
              <a:avLst/>
            </a:prstGeom>
            <a:solidFill>
              <a:srgbClr val="F5363F"/>
            </a:solidFill>
            <a:ln>
              <a:solidFill>
                <a:srgbClr val="F536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246195" y="5246411"/>
              <a:ext cx="1228544" cy="134181"/>
            </a:xfrm>
            <a:prstGeom prst="rect">
              <a:avLst/>
            </a:prstGeom>
            <a:solidFill>
              <a:srgbClr val="EEC664"/>
            </a:solidFill>
            <a:ln>
              <a:solidFill>
                <a:srgbClr val="EEC6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9931824" y="5246411"/>
              <a:ext cx="1228544" cy="134181"/>
            </a:xfrm>
            <a:prstGeom prst="rect">
              <a:avLst/>
            </a:prstGeom>
            <a:solidFill>
              <a:srgbClr val="2F3E5E"/>
            </a:solidFill>
            <a:ln>
              <a:solidFill>
                <a:srgbClr val="2F3E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7474737" y="5246411"/>
              <a:ext cx="1228544" cy="134181"/>
            </a:xfrm>
            <a:prstGeom prst="rect">
              <a:avLst/>
            </a:prstGeom>
            <a:solidFill>
              <a:srgbClr val="8D3E3B"/>
            </a:solidFill>
            <a:ln>
              <a:solidFill>
                <a:srgbClr val="8D3E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0" y="1969993"/>
            <a:ext cx="4914173" cy="32764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95" y="1970003"/>
            <a:ext cx="4914173" cy="3276408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3479255" y="5246336"/>
            <a:ext cx="1228544" cy="134332"/>
          </a:xfrm>
          <a:prstGeom prst="rect">
            <a:avLst/>
          </a:prstGeom>
          <a:solidFill>
            <a:srgbClr val="749991"/>
          </a:solidFill>
          <a:ln>
            <a:solidFill>
              <a:srgbClr val="7499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022170" y="5246411"/>
            <a:ext cx="1228544" cy="134181"/>
          </a:xfrm>
          <a:prstGeom prst="rect">
            <a:avLst/>
          </a:prstGeom>
          <a:solidFill>
            <a:srgbClr val="EEC664"/>
          </a:solidFill>
          <a:ln>
            <a:solidFill>
              <a:srgbClr val="EEC6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707799" y="5246411"/>
            <a:ext cx="1228544" cy="134181"/>
          </a:xfrm>
          <a:prstGeom prst="rect">
            <a:avLst/>
          </a:prstGeom>
          <a:solidFill>
            <a:srgbClr val="C4C9CF"/>
          </a:solidFill>
          <a:ln>
            <a:solidFill>
              <a:srgbClr val="C4C9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250712" y="5246411"/>
            <a:ext cx="1228544" cy="134181"/>
          </a:xfrm>
          <a:prstGeom prst="rect">
            <a:avLst/>
          </a:prstGeom>
          <a:solidFill>
            <a:srgbClr val="0E4D8A"/>
          </a:solidFill>
          <a:ln>
            <a:solidFill>
              <a:srgbClr val="0E4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2916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611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Community Service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18901" y="1154668"/>
            <a:ext cx="8954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The future development of cities and city residents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90" y="2442028"/>
            <a:ext cx="3549552" cy="28739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711" y="2016442"/>
            <a:ext cx="2966225" cy="35699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03" y="2496457"/>
            <a:ext cx="4398954" cy="2882362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2504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599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SUTD and ZJU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6031" y="1154668"/>
            <a:ext cx="82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Singapore and China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17" name="灯片编号占位符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668" y="2411086"/>
            <a:ext cx="695537" cy="235506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19" y="2411085"/>
            <a:ext cx="642682" cy="237792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163" y="2411085"/>
            <a:ext cx="629295" cy="231960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734" y="2876843"/>
            <a:ext cx="1064841" cy="134160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923" y="2981641"/>
            <a:ext cx="927459" cy="120765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479" y="2981642"/>
            <a:ext cx="1236807" cy="1236807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7938734" y="4392468"/>
            <a:ext cx="1148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……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45766" y="4915688"/>
            <a:ext cx="1148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……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117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599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SUTD and ZJU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6031" y="1154668"/>
            <a:ext cx="82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Sharing Places in SUTD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415232" y="4438008"/>
            <a:ext cx="7361535" cy="1823331"/>
            <a:chOff x="1449079" y="5354070"/>
            <a:chExt cx="8796890" cy="217884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9079" y="5354070"/>
              <a:ext cx="8796890" cy="2071688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5847525" y="7425758"/>
              <a:ext cx="2199224" cy="107156"/>
            </a:xfrm>
            <a:prstGeom prst="rect">
              <a:avLst/>
            </a:prstGeom>
            <a:solidFill>
              <a:srgbClr val="E3ECEE"/>
            </a:solidFill>
            <a:ln>
              <a:solidFill>
                <a:srgbClr val="E3EC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449079" y="7425758"/>
              <a:ext cx="2199224" cy="107036"/>
            </a:xfrm>
            <a:prstGeom prst="rect">
              <a:avLst/>
            </a:prstGeom>
            <a:solidFill>
              <a:srgbClr val="BCB9B1"/>
            </a:solidFill>
            <a:ln>
              <a:solidFill>
                <a:srgbClr val="BCB9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8046745" y="7425758"/>
              <a:ext cx="2199224" cy="107036"/>
            </a:xfrm>
            <a:prstGeom prst="rect">
              <a:avLst/>
            </a:prstGeom>
            <a:solidFill>
              <a:srgbClr val="6E665C"/>
            </a:solidFill>
            <a:ln>
              <a:solidFill>
                <a:srgbClr val="6E66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3648299" y="7425758"/>
              <a:ext cx="2199224" cy="107036"/>
            </a:xfrm>
            <a:prstGeom prst="rect">
              <a:avLst/>
            </a:prstGeom>
            <a:solidFill>
              <a:srgbClr val="456234"/>
            </a:solidFill>
            <a:ln>
              <a:solidFill>
                <a:srgbClr val="456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15232" y="1815142"/>
            <a:ext cx="7361535" cy="2339218"/>
            <a:chOff x="2301700" y="1989033"/>
            <a:chExt cx="8552404" cy="271763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1700" y="1996242"/>
              <a:ext cx="3434024" cy="2575518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2301700" y="4571760"/>
              <a:ext cx="3434024" cy="133067"/>
              <a:chOff x="310660" y="4464784"/>
              <a:chExt cx="2762253" cy="107096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682902" y="4464784"/>
                <a:ext cx="695006" cy="107096"/>
              </a:xfrm>
              <a:prstGeom prst="rect">
                <a:avLst/>
              </a:prstGeom>
              <a:solidFill>
                <a:srgbClr val="D9E0DE"/>
              </a:solidFill>
              <a:ln>
                <a:solidFill>
                  <a:srgbClr val="D9E0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377907" y="4464784"/>
                <a:ext cx="695006" cy="106976"/>
              </a:xfrm>
              <a:prstGeom prst="rect">
                <a:avLst/>
              </a:prstGeom>
              <a:solidFill>
                <a:srgbClr val="502810"/>
              </a:solidFill>
              <a:ln>
                <a:solidFill>
                  <a:srgbClr val="50281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10660" y="4464784"/>
                <a:ext cx="695006" cy="106976"/>
              </a:xfrm>
              <a:prstGeom prst="rect">
                <a:avLst/>
              </a:prstGeom>
              <a:solidFill>
                <a:srgbClr val="3B7996"/>
              </a:solidFill>
              <a:ln>
                <a:solidFill>
                  <a:srgbClr val="3B79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87896" y="4464784"/>
                <a:ext cx="695006" cy="106976"/>
              </a:xfrm>
              <a:prstGeom prst="rect">
                <a:avLst/>
              </a:prstGeom>
              <a:solidFill>
                <a:srgbClr val="D89C57"/>
              </a:solidFill>
              <a:ln>
                <a:solidFill>
                  <a:srgbClr val="D89C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026" name="Picture 2" descr="âSUTDâçå¾çæç´¢ç»æ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2801" y="1989033"/>
              <a:ext cx="4531303" cy="2582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组合 7"/>
            <p:cNvGrpSpPr/>
            <p:nvPr/>
          </p:nvGrpSpPr>
          <p:grpSpPr>
            <a:xfrm>
              <a:off x="6322800" y="4571760"/>
              <a:ext cx="4531304" cy="134904"/>
              <a:chOff x="6322800" y="4562424"/>
              <a:chExt cx="4531304" cy="13490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9713990" y="4562424"/>
                <a:ext cx="1140114" cy="125709"/>
              </a:xfrm>
              <a:prstGeom prst="rect">
                <a:avLst/>
              </a:prstGeom>
              <a:solidFill>
                <a:srgbClr val="3E3E3C"/>
              </a:solidFill>
              <a:ln>
                <a:solidFill>
                  <a:srgbClr val="3E3E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573876" y="4571760"/>
                <a:ext cx="1140114" cy="125568"/>
              </a:xfrm>
              <a:prstGeom prst="rect">
                <a:avLst/>
              </a:prstGeom>
              <a:solidFill>
                <a:srgbClr val="EAF1F7"/>
              </a:solidFill>
              <a:ln>
                <a:solidFill>
                  <a:srgbClr val="EAF1F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6322800" y="4571760"/>
                <a:ext cx="1140114" cy="125568"/>
              </a:xfrm>
              <a:prstGeom prst="rect">
                <a:avLst/>
              </a:prstGeom>
              <a:solidFill>
                <a:srgbClr val="7E7C01"/>
              </a:solidFill>
              <a:ln>
                <a:solidFill>
                  <a:srgbClr val="7E7C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7433763" y="4571760"/>
                <a:ext cx="1140114" cy="125568"/>
              </a:xfrm>
              <a:prstGeom prst="rect">
                <a:avLst/>
              </a:prstGeom>
              <a:solidFill>
                <a:srgbClr val="CED4E0"/>
              </a:solidFill>
              <a:ln>
                <a:solidFill>
                  <a:srgbClr val="CED4E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17" name="灯片编号占位符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159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599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SUTD and ZJU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6031" y="1154668"/>
            <a:ext cx="82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Capstone Project vs. Personal Thesis or Work 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179" y="2084604"/>
            <a:ext cx="2896543" cy="28530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667" y="2084604"/>
            <a:ext cx="2515911" cy="298633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02668" y="5269631"/>
            <a:ext cx="3340054" cy="680002"/>
            <a:chOff x="1616574" y="7161180"/>
            <a:chExt cx="5652664" cy="1150827"/>
          </a:xfrm>
        </p:grpSpPr>
        <p:pic>
          <p:nvPicPr>
            <p:cNvPr id="1026" name="Picture 2" descr="Neutral Face on Apple iOS 11.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6574" y="7169005"/>
              <a:ext cx="1108948" cy="1108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Face With Open Mouth on Apple iOS 11.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6238" y="7169005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Sleepy Face on Apple iOS 11.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9892" y="7161180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Frowning Face on Apple iOS 11.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9032" y="7169005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Pouting Face on Apple iOS 11.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6032" y="7169006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7047563" y="5304555"/>
            <a:ext cx="1906117" cy="594658"/>
            <a:chOff x="7528169" y="5344942"/>
            <a:chExt cx="3663778" cy="1143002"/>
          </a:xfrm>
        </p:grpSpPr>
        <p:pic>
          <p:nvPicPr>
            <p:cNvPr id="1036" name="Picture 12" descr="Kissing Face With Smiling Eyes on Apple iOS 11.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8558" y="5344943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Musical Notes on Apple iOS 11.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8169" y="5344943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Desktop Computer on Apple iOS 11.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8947" y="5344942"/>
              <a:ext cx="1143000" cy="1143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078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85896" y="815994"/>
            <a:ext cx="342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What’s more</a:t>
            </a:r>
            <a:endParaRPr lang="zh-CN" altLang="en-US" sz="1600" spc="3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6031" y="1154668"/>
            <a:ext cx="82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Communication, Connection and Friendship</a:t>
            </a:r>
            <a:endParaRPr lang="zh-CN" altLang="en-US" sz="2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-8792" y="1774602"/>
            <a:ext cx="12241879" cy="4397598"/>
            <a:chOff x="84991" y="1677888"/>
            <a:chExt cx="12022017" cy="43186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2746" y="4357491"/>
              <a:ext cx="2185351" cy="163901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62" b="-142"/>
            <a:stretch/>
          </p:blipFill>
          <p:spPr>
            <a:xfrm>
              <a:off x="8298564" y="1677888"/>
              <a:ext cx="3808444" cy="262155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7332" y="4357492"/>
              <a:ext cx="2458520" cy="163901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5087" y="4357492"/>
              <a:ext cx="2185350" cy="163901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66"/>
            <a:stretch/>
          </p:blipFill>
          <p:spPr>
            <a:xfrm>
              <a:off x="84991" y="1677891"/>
              <a:ext cx="4286661" cy="262154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1" y="4357493"/>
              <a:ext cx="2458520" cy="163901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9672" y="4357490"/>
              <a:ext cx="2458520" cy="163901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27"/>
            <a:stretch/>
          </p:blipFill>
          <p:spPr>
            <a:xfrm>
              <a:off x="4430887" y="1677889"/>
              <a:ext cx="3808442" cy="26127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479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1524000" y="201917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800" dirty="0" smtClean="0">
                <a:latin typeface="苹方 粗体" panose="020B0600000000000000" pitchFamily="34" charset="-122"/>
                <a:ea typeface="苹方 粗体" panose="020B0600000000000000" pitchFamily="34" charset="-122"/>
              </a:rPr>
              <a:t>Thank You :)</a:t>
            </a:r>
            <a:endParaRPr lang="zh-CN" altLang="en-US" sz="4800" dirty="0">
              <a:latin typeface="苹方 粗体" panose="020B0600000000000000" pitchFamily="34" charset="-122"/>
              <a:ea typeface="苹方 粗体" panose="020B06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96000" y="6708531"/>
            <a:ext cx="3048000" cy="149469"/>
          </a:xfrm>
          <a:prstGeom prst="rect">
            <a:avLst/>
          </a:prstGeom>
          <a:solidFill>
            <a:srgbClr val="FFCDCD"/>
          </a:solidFill>
          <a:ln>
            <a:solidFill>
              <a:srgbClr val="FF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6705391"/>
            <a:ext cx="3048000" cy="152609"/>
          </a:xfrm>
          <a:prstGeom prst="rect">
            <a:avLst/>
          </a:prstGeom>
          <a:solidFill>
            <a:srgbClr val="D1F4FA"/>
          </a:solidFill>
          <a:ln>
            <a:solidFill>
              <a:srgbClr val="D1F4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48000" y="6705390"/>
            <a:ext cx="3048000" cy="152609"/>
          </a:xfrm>
          <a:prstGeom prst="rect">
            <a:avLst/>
          </a:prstGeom>
          <a:solidFill>
            <a:srgbClr val="005792"/>
          </a:solidFill>
          <a:ln>
            <a:solidFill>
              <a:srgbClr val="005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144000" y="6705389"/>
            <a:ext cx="3048000" cy="152609"/>
          </a:xfrm>
          <a:prstGeom prst="rect">
            <a:avLst/>
          </a:prstGeom>
          <a:solidFill>
            <a:srgbClr val="FFE6EB"/>
          </a:solidFill>
          <a:ln>
            <a:solidFill>
              <a:srgbClr val="FFE6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| Li Yanzhang</a:t>
            </a:r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804DE-45FE-4D7C-A5E7-565AAD70BC63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905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166</Words>
  <Application>Microsoft Office PowerPoint</Application>
  <PresentationFormat>宽屏</PresentationFormat>
  <Paragraphs>58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苹方 粗体</vt:lpstr>
      <vt:lpstr>等线 Light</vt:lpstr>
      <vt:lpstr>苹方 细体</vt:lpstr>
      <vt:lpstr>等线</vt:lpstr>
      <vt:lpstr>Arial</vt:lpstr>
      <vt:lpstr>Office 主题​​</vt:lpstr>
      <vt:lpstr>My Singapore Experience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on TF Intl Forum 2018</dc:title>
  <dc:creator>李 彦樟</dc:creator>
  <cp:lastModifiedBy>李 彦樟</cp:lastModifiedBy>
  <cp:revision>55</cp:revision>
  <dcterms:created xsi:type="dcterms:W3CDTF">2018-10-09T13:59:17Z</dcterms:created>
  <dcterms:modified xsi:type="dcterms:W3CDTF">2018-10-16T01:24:39Z</dcterms:modified>
</cp:coreProperties>
</file>